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25"/>
  </p:notesMasterIdLst>
  <p:sldIdLst>
    <p:sldId id="256" r:id="rId2"/>
    <p:sldId id="320" r:id="rId3"/>
    <p:sldId id="344" r:id="rId4"/>
    <p:sldId id="339" r:id="rId5"/>
    <p:sldId id="321" r:id="rId6"/>
    <p:sldId id="298" r:id="rId7"/>
    <p:sldId id="351" r:id="rId8"/>
    <p:sldId id="297" r:id="rId9"/>
    <p:sldId id="358" r:id="rId10"/>
    <p:sldId id="345" r:id="rId11"/>
    <p:sldId id="348" r:id="rId12"/>
    <p:sldId id="340" r:id="rId13"/>
    <p:sldId id="347" r:id="rId14"/>
    <p:sldId id="349" r:id="rId15"/>
    <p:sldId id="350" r:id="rId16"/>
    <p:sldId id="336" r:id="rId17"/>
    <p:sldId id="359" r:id="rId18"/>
    <p:sldId id="342" r:id="rId19"/>
    <p:sldId id="330" r:id="rId20"/>
    <p:sldId id="329" r:id="rId21"/>
    <p:sldId id="328" r:id="rId22"/>
    <p:sldId id="335" r:id="rId23"/>
    <p:sldId id="361" r:id="rId2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3"/>
    <p:restoredTop sz="50000" autoAdjust="0"/>
  </p:normalViewPr>
  <p:slideViewPr>
    <p:cSldViewPr snapToGrid="0" snapToObjects="1">
      <p:cViewPr>
        <p:scale>
          <a:sx n="62" d="100"/>
          <a:sy n="62" d="100"/>
        </p:scale>
        <p:origin x="165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09140-141E-6441-9027-555AAFCAC816}" type="datetimeFigureOut">
              <a:rPr kumimoji="1" lang="ja-JP" altLang="en-US" smtClean="0"/>
              <a:t>2017/10/11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CFA95-C933-1C4C-A962-75FD66C2EF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17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Who am I?</a:t>
            </a:r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DiDRRN</a:t>
            </a:r>
            <a:r>
              <a:rPr kumimoji="1" lang="en-US" altLang="ja-JP" baseline="0" dirty="0" smtClean="0"/>
              <a:t>, IDA (International Disability Alliance)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err="1" smtClean="0"/>
              <a:t>Biwako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Millenium</a:t>
            </a:r>
            <a:r>
              <a:rPr kumimoji="1" lang="en-US" altLang="ja-JP" baseline="0" dirty="0" smtClean="0"/>
              <a:t> Framework (Article 23)</a:t>
            </a:r>
            <a:endParaRPr kumimoji="1" lang="ja-JP" altLang="en-US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Sendai Framework Fro Action</a:t>
            </a:r>
          </a:p>
          <a:p>
            <a:r>
              <a:rPr kumimoji="1" lang="en-US" altLang="ja-JP" baseline="0" dirty="0" smtClean="0"/>
              <a:t>UNCRPD (UNESCAP) Article 11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CFA95-C933-1C4C-A962-75FD66C2EF0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24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Full explanation of “Empowerment”</a:t>
            </a:r>
          </a:p>
          <a:p>
            <a:endParaRPr kumimoji="1" lang="en-US" altLang="ja-JP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You have an ABILITY and a CHOICE to create your own life. </a:t>
            </a:r>
            <a:endParaRPr kumimoji="1" lang="ja-JP" altLang="en-US" sz="120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CFA95-C933-1C4C-A962-75FD66C2EF0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18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Increase</a:t>
            </a:r>
            <a:r>
              <a:rPr kumimoji="1" lang="en-US" altLang="ja-JP" baseline="0" dirty="0" smtClean="0"/>
              <a:t> energy in body to do things</a:t>
            </a:r>
          </a:p>
          <a:p>
            <a:r>
              <a:rPr kumimoji="1" lang="en-US" altLang="ja-JP" baseline="0" dirty="0" smtClean="0"/>
              <a:t>Less pain in pain,  you can do more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CFA95-C933-1C4C-A962-75FD66C2EF0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89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CFA95-C933-1C4C-A962-75FD66C2EF0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78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Impact of Chronic Stress and Trauma for the nation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CFA95-C933-1C4C-A962-75FD66C2EF0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95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2F94-2187-7643-80AA-F987642987FA}" type="datetimeFigureOut">
              <a:rPr kumimoji="1" lang="ja-JP" altLang="en-US" smtClean="0"/>
              <a:t>2017/10/11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554D-FED2-D746-928A-82DAB7734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38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2F94-2187-7643-80AA-F987642987FA}" type="datetimeFigureOut">
              <a:rPr kumimoji="1" lang="ja-JP" altLang="en-US" smtClean="0"/>
              <a:t>2017/10/11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554D-FED2-D746-928A-82DAB7734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18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2F94-2187-7643-80AA-F987642987FA}" type="datetimeFigureOut">
              <a:rPr kumimoji="1" lang="ja-JP" altLang="en-US" smtClean="0"/>
              <a:t>2017/10/11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554D-FED2-D746-928A-82DAB7734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32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2F94-2187-7643-80AA-F987642987FA}" type="datetimeFigureOut">
              <a:rPr kumimoji="1" lang="ja-JP" altLang="en-US" smtClean="0"/>
              <a:t>2017/10/11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554D-FED2-D746-928A-82DAB7734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0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2F94-2187-7643-80AA-F987642987FA}" type="datetimeFigureOut">
              <a:rPr kumimoji="1" lang="ja-JP" altLang="en-US" smtClean="0"/>
              <a:t>2017/10/11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554D-FED2-D746-928A-82DAB7734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75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2F94-2187-7643-80AA-F987642987FA}" type="datetimeFigureOut">
              <a:rPr kumimoji="1" lang="ja-JP" altLang="en-US" smtClean="0"/>
              <a:t>2017/10/11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554D-FED2-D746-928A-82DAB7734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39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2F94-2187-7643-80AA-F987642987FA}" type="datetimeFigureOut">
              <a:rPr kumimoji="1" lang="ja-JP" altLang="en-US" smtClean="0"/>
              <a:t>2017/10/11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554D-FED2-D746-928A-82DAB7734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39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2F94-2187-7643-80AA-F987642987FA}" type="datetimeFigureOut">
              <a:rPr kumimoji="1" lang="ja-JP" altLang="en-US" smtClean="0"/>
              <a:t>2017/10/11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554D-FED2-D746-928A-82DAB7734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57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2F94-2187-7643-80AA-F987642987FA}" type="datetimeFigureOut">
              <a:rPr kumimoji="1" lang="ja-JP" altLang="en-US" smtClean="0"/>
              <a:t>2017/10/11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554D-FED2-D746-928A-82DAB7734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56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2F94-2187-7643-80AA-F987642987FA}" type="datetimeFigureOut">
              <a:rPr kumimoji="1" lang="ja-JP" altLang="en-US" smtClean="0"/>
              <a:t>2017/10/11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554D-FED2-D746-928A-82DAB7734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2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2F94-2187-7643-80AA-F987642987FA}" type="datetimeFigureOut">
              <a:rPr kumimoji="1" lang="ja-JP" altLang="en-US" smtClean="0"/>
              <a:t>2017/10/11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554D-FED2-D746-928A-82DAB7734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20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72F94-2187-7643-80AA-F987642987FA}" type="datetimeFigureOut">
              <a:rPr kumimoji="1" lang="ja-JP" altLang="en-US" smtClean="0"/>
              <a:t>2017/10/11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554D-FED2-D746-928A-82DAB77346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80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reforall.com" TargetMode="External"/><Relationship Id="rId3" Type="http://schemas.openxmlformats.org/officeDocument/2006/relationships/hyperlink" Target="http://www.tre-has.or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VI_1583.MOV" TargetMode="External"/><Relationship Id="rId3" Type="http://schemas.openxmlformats.org/officeDocument/2006/relationships/hyperlink" Target="MVI_1607.M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623" y="3794760"/>
            <a:ext cx="8915400" cy="280416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TRE® </a:t>
            </a:r>
            <a:r>
              <a:rPr kumimoji="1"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en-US" altLang="ja-JP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1" lang="en-US" altLang="ja-JP" sz="2400" dirty="0" smtClean="0">
                <a:solidFill>
                  <a:schemeClr val="tx1"/>
                </a:solidFill>
              </a:rPr>
              <a:t> </a:t>
            </a:r>
            <a:br>
              <a:rPr kumimoji="1" lang="en-US" altLang="ja-JP" sz="2400" dirty="0" smtClean="0">
                <a:solidFill>
                  <a:schemeClr val="tx1"/>
                </a:solidFill>
              </a:rPr>
            </a:br>
            <a:r>
              <a:rPr lang="en-US" altLang="ja-JP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altLang="ja-JP" sz="24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ja-JP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ja-JP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1" lang="en-US" altLang="ja-JP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Sae Kani </a:t>
            </a:r>
            <a:r>
              <a:rPr lang="en-US" altLang="ja-JP" sz="24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1" lang="en-US" altLang="ja-JP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Brian Crosier</a:t>
            </a:r>
            <a:br>
              <a:rPr kumimoji="1" lang="en-US" altLang="ja-JP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1"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, 3/10/2017</a:t>
            </a:r>
            <a:endParaRPr kumimoji="1" lang="ja-JP" altLang="en-US" sz="2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56690" y="231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 descr="hsa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" y="6160"/>
            <a:ext cx="1641173" cy="846677"/>
          </a:xfrm>
          <a:prstGeom prst="rect">
            <a:avLst/>
          </a:prstGeom>
        </p:spPr>
      </p:pic>
      <p:pic>
        <p:nvPicPr>
          <p:cNvPr id="1026" name="Picture 2" descr="C:\Users\Admin74\Downloads\IMG_15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80" y="468045"/>
            <a:ext cx="7025819" cy="309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37160" y="320040"/>
            <a:ext cx="8854440" cy="127000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TRE® </a:t>
            </a:r>
            <a:r>
              <a:rPr kumimoji="1"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1"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kumimoji="1"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1"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1"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kumimoji="1"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kumimoji="1"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kumimoji="1"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1"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1"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200000"/>
              </a:lnSpc>
            </a:pP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None/>
            </a:pPr>
            <a:endParaRPr lang="en-US" altLang="ja-JP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kumimoji="1"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2143"/>
            <a:ext cx="8229600" cy="1600200"/>
          </a:xfrm>
        </p:spPr>
        <p:txBody>
          <a:bodyPr/>
          <a:lstStyle/>
          <a:p>
            <a:r>
              <a:rPr kumimoji="1"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1"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1"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1"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điển</a:t>
            </a:r>
            <a:r>
              <a:rPr kumimoji="1"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(PTS)</a:t>
            </a:r>
            <a:endParaRPr kumimoji="1" lang="ja-JP" altLang="en-US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72343"/>
            <a:ext cx="8229600" cy="4525963"/>
          </a:xfrm>
        </p:spPr>
        <p:txBody>
          <a:bodyPr numCol="2">
            <a:normAutofit fontScale="92500"/>
          </a:bodyPr>
          <a:lstStyle/>
          <a:p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endParaRPr kumimoji="1" lang="en-US" altLang="ja-JP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Nhức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gổ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nghiện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endParaRPr kumimoji="1" lang="en-US" altLang="ja-JP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endParaRPr kumimoji="1" lang="en-US" altLang="ja-JP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hãi</a:t>
            </a:r>
            <a:endParaRPr lang="en-US" altLang="ja-JP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en-US" altLang="ja-JP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kumimoji="1" lang="ja-JP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79140" y="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endParaRPr kumimoji="1" lang="ja-JP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311921" cy="365125"/>
          </a:xfrm>
        </p:spPr>
        <p:txBody>
          <a:bodyPr/>
          <a:lstStyle/>
          <a:p>
            <a:r>
              <a:rPr kumimoji="1" lang="en-US" altLang="ja-JP" dirty="0" smtClean="0"/>
              <a:t>© All contents are under copyrights of Dr. </a:t>
            </a:r>
            <a:r>
              <a:rPr kumimoji="1" lang="en-US" altLang="ja-JP" dirty="0" err="1" smtClean="0"/>
              <a:t>D.Berceli</a:t>
            </a:r>
            <a:r>
              <a:rPr kumimoji="1" lang="ja-JP" altLang="ja-JP" dirty="0" smtClean="0"/>
              <a:t>,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2016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1448334" y="6016767"/>
            <a:ext cx="69074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1448334" y="1782746"/>
            <a:ext cx="0" cy="42340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50319" y="4189453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2793" y="2852394"/>
            <a:ext cx="1585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7875" y="5450575"/>
            <a:ext cx="1024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1" lang="en-US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701608" y="1795353"/>
            <a:ext cx="6083002" cy="4323334"/>
          </a:xfrm>
          <a:custGeom>
            <a:avLst/>
            <a:gdLst>
              <a:gd name="connsiteX0" fmla="*/ 0 w 6083002"/>
              <a:gd name="connsiteY0" fmla="*/ 4189628 h 4323334"/>
              <a:gd name="connsiteX1" fmla="*/ 2629283 w 6083002"/>
              <a:gd name="connsiteY1" fmla="*/ 175 h 4323334"/>
              <a:gd name="connsiteX2" fmla="*/ 6083002 w 6083002"/>
              <a:gd name="connsiteY2" fmla="*/ 4323334 h 4323334"/>
              <a:gd name="connsiteX3" fmla="*/ 6083002 w 6083002"/>
              <a:gd name="connsiteY3" fmla="*/ 4323334 h 432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3002" h="4323334">
                <a:moveTo>
                  <a:pt x="0" y="4189628"/>
                </a:moveTo>
                <a:cubicBezTo>
                  <a:pt x="807724" y="2083759"/>
                  <a:pt x="1615449" y="-22109"/>
                  <a:pt x="2629283" y="175"/>
                </a:cubicBezTo>
                <a:cubicBezTo>
                  <a:pt x="3643117" y="22459"/>
                  <a:pt x="6083002" y="4323334"/>
                  <a:pt x="6083002" y="4323334"/>
                </a:cubicBezTo>
                <a:lnTo>
                  <a:pt x="6083002" y="4323334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36606" y="4374119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Cáu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bẩn</a:t>
            </a:r>
            <a:r>
              <a:rPr kumimoji="1" lang="ja-JP" altLang="en-US" sz="2000" dirty="0" smtClean="0">
                <a:latin typeface="Times New Roman" pitchFamily="18" charset="0"/>
                <a:cs typeface="Times New Roman" pitchFamily="18" charset="0"/>
              </a:rPr>
              <a:t>／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73309" y="3947435"/>
            <a:ext cx="1927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kumimoji="1" lang="ja-JP" altLang="en-US" sz="2000" dirty="0" smtClean="0">
                <a:latin typeface="Times New Roman" pitchFamily="18" charset="0"/>
                <a:cs typeface="Times New Roman" pitchFamily="18" charset="0"/>
              </a:rPr>
              <a:t>／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hãi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59586" y="3447678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1" lang="ja-JP" altLang="en-US" sz="2000" dirty="0" smtClean="0">
                <a:latin typeface="Times New Roman" pitchFamily="18" charset="0"/>
                <a:cs typeface="Times New Roman" pitchFamily="18" charset="0"/>
              </a:rPr>
              <a:t>／</a:t>
            </a:r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02163" y="2359247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en-US" sz="2000" dirty="0" err="1" smtClean="0">
                <a:latin typeface="Times New Roman" pitchFamily="18" charset="0"/>
                <a:cs typeface="Times New Roman" pitchFamily="18" charset="0"/>
              </a:rPr>
              <a:t>Tê</a:t>
            </a:r>
            <a:r>
              <a:rPr kumimoji="1" lang="en-US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en-US" sz="20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kumimoji="1" lang="en-US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60045" y="2062310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70112" y="4858138"/>
            <a:ext cx="656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---------------------------------------------------------------------------------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50379" y="2939841"/>
            <a:ext cx="594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--------------------------------------------------------------------------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12053" y="5267695"/>
            <a:ext cx="7305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người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1" lang="ja-JP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người </a:t>
            </a:r>
            <a:endParaRPr kumimoji="1" lang="en-US" altLang="ja-JP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53235" y="2314290"/>
            <a:ext cx="1931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 KHÔNG THỂ</a:t>
            </a:r>
            <a:endParaRPr kumimoji="1" lang="en-US" altLang="ja-JP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kumimoji="1" lang="ja-JP" altLang="en-US" sz="2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59371" y="3852817"/>
            <a:ext cx="192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 CÓ THỂ</a:t>
            </a:r>
            <a:endParaRPr kumimoji="1" lang="en-US" altLang="ja-JP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kumimoji="1" lang="ja-JP" altLang="en-US" sz="2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834271" y="3773954"/>
            <a:ext cx="1586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(SNS)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455243" y="1750418"/>
            <a:ext cx="2246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(PNS)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テキスト ボックス 21"/>
          <p:cNvSpPr txBox="1"/>
          <p:nvPr/>
        </p:nvSpPr>
        <p:spPr>
          <a:xfrm>
            <a:off x="3717403" y="2709767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hốt</a:t>
            </a:r>
            <a:r>
              <a:rPr kumimoji="1" lang="en-US" altLang="en-US" sz="2000" dirty="0" smtClean="0">
                <a:latin typeface="Calibri"/>
                <a:cs typeface="Calibri"/>
              </a:rPr>
              <a:t> </a:t>
            </a:r>
            <a:endParaRPr kumimoji="1" lang="ja-JP" alt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6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81349"/>
            <a:ext cx="8229600" cy="16002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altLang="ja-JP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altLang="ja-JP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ja-JP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ja-JP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ja-JP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ja-JP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ja-JP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ja-JP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9560" y="1908978"/>
            <a:ext cx="8534400" cy="5214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kumimoji="1"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ctr">
              <a:buNone/>
            </a:pPr>
            <a:r>
              <a:rPr lang="en-US" altLang="ja-JP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Laurell</a:t>
            </a:r>
            <a:r>
              <a:rPr lang="en-US" altLang="ja-JP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K. Hamilton</a:t>
            </a:r>
          </a:p>
          <a:p>
            <a:pPr marL="0" indent="0" algn="ctr">
              <a:buNone/>
            </a:pPr>
            <a:endParaRPr kumimoji="1" lang="en-US" altLang="ja-JP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tai, Tai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hiếp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dâm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người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ngột</a:t>
            </a:r>
            <a:endParaRPr lang="en-US" altLang="ja-JP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kumimoji="1" lang="ja-JP" alt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1429"/>
            <a:ext cx="8229600" cy="1600200"/>
          </a:xfrm>
        </p:spPr>
        <p:txBody>
          <a:bodyPr/>
          <a:lstStyle/>
          <a:p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TRE</a:t>
            </a:r>
            <a:r>
              <a:rPr lang="en-US" altLang="ja-JP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®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1" lang="ja-JP" altLang="en-US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5143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“30</a:t>
            </a:r>
            <a:r>
              <a:rPr lang="en-US" altLang="ja-JP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800" i="1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ja-JP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ja-JP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ja-JP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ja-JP" dirty="0"/>
              <a:t>                    </a:t>
            </a:r>
            <a:r>
              <a:rPr lang="en-US" altLang="ja-JP" sz="1800" dirty="0"/>
              <a:t>       </a:t>
            </a:r>
            <a:endParaRPr lang="en-US" altLang="ja-JP" sz="1800" dirty="0" smtClean="0"/>
          </a:p>
          <a:p>
            <a:pPr marL="0" indent="0" algn="ctr">
              <a:buNone/>
            </a:pP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The Antares Foundation)</a:t>
            </a:r>
            <a:br>
              <a:rPr lang="en-US" altLang="ja-JP" sz="1800" dirty="0">
                <a:latin typeface="Times New Roman" pitchFamily="18" charset="0"/>
                <a:cs typeface="Times New Roman" pitchFamily="18" charset="0"/>
              </a:rPr>
            </a:br>
            <a:endParaRPr lang="en-US" altLang="ja-JP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người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altLang="ja-JP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altLang="ja-JP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ja-JP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PTS)</a:t>
            </a:r>
            <a:endParaRPr lang="ja-JP" alt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kumimoji="1" lang="ja-JP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37857" y="4626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3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5808"/>
            <a:ext cx="8229600" cy="1600200"/>
          </a:xfrm>
        </p:spPr>
        <p:txBody>
          <a:bodyPr/>
          <a:lstStyle/>
          <a:p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0520" y="1417320"/>
            <a:ext cx="8610600" cy="50901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tai: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TRE </a:t>
            </a:r>
            <a:r>
              <a:rPr lang="en-US" altLang="ja-JP" sz="2400" dirty="0" smtClean="0">
                <a:latin typeface="Times New Roman"/>
                <a:cs typeface="Times New Roman"/>
              </a:rPr>
              <a:t>→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đào</a:t>
            </a:r>
            <a:r>
              <a:rPr lang="en-US" altLang="ja-JP" sz="2400" dirty="0" smtClean="0">
                <a:latin typeface="Times New Roman"/>
                <a:cs typeface="Times New Roman"/>
              </a:rPr>
              <a:t>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tạo</a:t>
            </a:r>
            <a:r>
              <a:rPr lang="en-US" altLang="ja-JP" sz="2400" dirty="0" smtClean="0">
                <a:latin typeface="Times New Roman"/>
                <a:cs typeface="Times New Roman"/>
              </a:rPr>
              <a:t>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nhóm</a:t>
            </a:r>
            <a:r>
              <a:rPr lang="en-US" altLang="ja-JP" sz="2400" dirty="0" smtClean="0">
                <a:latin typeface="Times New Roman"/>
                <a:cs typeface="Times New Roman"/>
              </a:rPr>
              <a:t>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thúc</a:t>
            </a:r>
            <a:r>
              <a:rPr lang="en-US" altLang="ja-JP" sz="2400" dirty="0" smtClean="0">
                <a:latin typeface="Times New Roman"/>
                <a:cs typeface="Times New Roman"/>
              </a:rPr>
              <a:t>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đẩy</a:t>
            </a:r>
            <a:r>
              <a:rPr lang="en-US" altLang="ja-JP" sz="2400" dirty="0" smtClean="0">
                <a:latin typeface="Times New Roman"/>
                <a:cs typeface="Times New Roman"/>
              </a:rPr>
              <a:t>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viên</a:t>
            </a:r>
            <a:r>
              <a:rPr lang="en-US" altLang="ja-JP" sz="2400" dirty="0" smtClean="0">
                <a:latin typeface="Times New Roman"/>
                <a:cs typeface="Times New Roman"/>
              </a:rPr>
              <a:t> TRE,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hướng</a:t>
            </a:r>
            <a:r>
              <a:rPr lang="en-US" altLang="ja-JP" sz="2400" dirty="0" smtClean="0">
                <a:latin typeface="Times New Roman"/>
                <a:cs typeface="Times New Roman"/>
              </a:rPr>
              <a:t>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dẫn</a:t>
            </a:r>
            <a:r>
              <a:rPr lang="en-US" altLang="ja-JP" sz="2400" dirty="0" smtClean="0">
                <a:latin typeface="Times New Roman"/>
                <a:cs typeface="Times New Roman"/>
              </a:rPr>
              <a:t>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thực</a:t>
            </a:r>
            <a:r>
              <a:rPr lang="en-US" altLang="ja-JP" sz="2400" dirty="0" smtClean="0">
                <a:latin typeface="Times New Roman"/>
                <a:cs typeface="Times New Roman"/>
              </a:rPr>
              <a:t>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hiện</a:t>
            </a:r>
            <a:r>
              <a:rPr lang="en-US" altLang="ja-JP" sz="2400" dirty="0" smtClean="0">
                <a:latin typeface="Times New Roman"/>
                <a:cs typeface="Times New Roman"/>
              </a:rPr>
              <a:t> TRE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cho</a:t>
            </a:r>
            <a:r>
              <a:rPr lang="en-US" altLang="ja-JP" sz="2400" dirty="0" smtClean="0">
                <a:latin typeface="Times New Roman"/>
                <a:cs typeface="Times New Roman"/>
              </a:rPr>
              <a:t>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những</a:t>
            </a:r>
            <a:r>
              <a:rPr lang="en-US" altLang="ja-JP" sz="2400" dirty="0" smtClean="0">
                <a:latin typeface="Times New Roman"/>
                <a:cs typeface="Times New Roman"/>
              </a:rPr>
              <a:t> người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làm</a:t>
            </a:r>
            <a:r>
              <a:rPr lang="en-US" altLang="ja-JP" sz="2400" dirty="0" smtClean="0">
                <a:latin typeface="Times New Roman"/>
                <a:cs typeface="Times New Roman"/>
              </a:rPr>
              <a:t>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công</a:t>
            </a:r>
            <a:r>
              <a:rPr lang="en-US" altLang="ja-JP" sz="2400" dirty="0" smtClean="0">
                <a:latin typeface="Times New Roman"/>
                <a:cs typeface="Times New Roman"/>
              </a:rPr>
              <a:t>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tác</a:t>
            </a:r>
            <a:r>
              <a:rPr lang="en-US" altLang="ja-JP" sz="2400" dirty="0" smtClean="0">
                <a:latin typeface="Times New Roman"/>
                <a:cs typeface="Times New Roman"/>
              </a:rPr>
              <a:t>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cứu</a:t>
            </a:r>
            <a:r>
              <a:rPr lang="en-US" altLang="ja-JP" sz="2400" dirty="0" smtClean="0">
                <a:latin typeface="Times New Roman"/>
                <a:cs typeface="Times New Roman"/>
              </a:rPr>
              <a:t> </a:t>
            </a:r>
            <a:r>
              <a:rPr lang="en-US" altLang="ja-JP" sz="2400" dirty="0" err="1" smtClean="0">
                <a:latin typeface="Times New Roman"/>
                <a:cs typeface="Times New Roman"/>
              </a:rPr>
              <a:t>trợ</a:t>
            </a:r>
            <a:r>
              <a:rPr lang="en-US" altLang="ja-JP" sz="2400" dirty="0" smtClean="0">
                <a:latin typeface="Times New Roman"/>
                <a:cs typeface="Times New Roman"/>
              </a:rPr>
              <a:t> 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tai: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người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TRE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ja-JP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tai: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TRE)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người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(6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kumimoji="1" lang="ja-JP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TRE®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endParaRPr kumimoji="1" lang="ja-JP" altLang="en-US" sz="4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0630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130000"/>
              </a:lnSpc>
            </a:pP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3-4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TRE®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ja-JP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endParaRPr kumimoji="1" lang="ja-JP" altLang="en-US" sz="4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45343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NKT)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en-US" altLang="ja-JP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ja-JP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altLang="ja-JP" b="1" dirty="0" err="1" smtClean="0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b="1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6926"/>
            <a:ext cx="8229600" cy="438331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TRE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mẽ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phó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b="1" u="sng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kumimoji="1" lang="en-US" altLang="ja-JP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người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khẳ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: người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người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người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hội,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người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ja-JP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 algn="ctr">
              <a:buNone/>
            </a:pPr>
            <a:endParaRPr lang="en-US" altLang="ja-JP" i="1" dirty="0" smtClean="0"/>
          </a:p>
          <a:p>
            <a:pPr marL="0" indent="0" algn="ctr">
              <a:buNone/>
            </a:pPr>
            <a:endParaRPr lang="en-US" altLang="ja-JP" i="1" dirty="0"/>
          </a:p>
          <a:p>
            <a:pPr marL="0" indent="0" algn="ctr">
              <a:buNone/>
            </a:pP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gen”</a:t>
            </a:r>
            <a:endParaRPr lang="en-US" altLang="ja-JP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ja-JP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(Mark </a:t>
            </a:r>
            <a:r>
              <a:rPr lang="en-US" altLang="ja-JP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Wolynn</a:t>
            </a:r>
            <a:r>
              <a:rPr lang="en-US" altLang="ja-JP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2016) </a:t>
            </a:r>
          </a:p>
          <a:p>
            <a:endParaRPr kumimoji="1" lang="ja-JP" altLang="en-US" dirty="0"/>
          </a:p>
        </p:txBody>
      </p:sp>
      <p:pic>
        <p:nvPicPr>
          <p:cNvPr id="5" name="Picture 2" descr="C:\Users\Admin74\Downloads\FullSizeRend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0706" y="1600200"/>
            <a:ext cx="291358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70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sz="3600" dirty="0" smtClean="0"/>
          </a:p>
          <a:p>
            <a:pPr marL="0" indent="0" algn="ctr">
              <a:buNone/>
            </a:pPr>
            <a:endParaRPr lang="en-US" altLang="ja-JP" sz="3600" dirty="0"/>
          </a:p>
          <a:p>
            <a:pPr marL="0" indent="0" algn="ctr">
              <a:buNone/>
            </a:pP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ja-JP" altLang="en-US" sz="2800" dirty="0"/>
          </a:p>
          <a:p>
            <a:pPr marL="0" indent="0" algn="ctr">
              <a:buNone/>
            </a:pPr>
            <a:endParaRPr lang="en-US" altLang="ja-JP" sz="3600" dirty="0"/>
          </a:p>
          <a:p>
            <a:pPr marL="0" indent="0" algn="ctr">
              <a:buNone/>
            </a:pPr>
            <a:endParaRPr lang="en-US" altLang="ja-JP" sz="3600" dirty="0" smtClean="0"/>
          </a:p>
          <a:p>
            <a:pPr marL="0" indent="0" algn="ctr">
              <a:buNone/>
            </a:pPr>
            <a:endParaRPr kumimoji="1"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1980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70857"/>
            <a:ext cx="8229600" cy="549116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tinh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người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140000"/>
              </a:lnSpc>
            </a:pP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40000"/>
              </a:lnSpc>
            </a:pP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kumimoji="1"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140000"/>
              </a:lnSpc>
            </a:pP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ja-JP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altLang="ja-JP" sz="2600" dirty="0">
              <a:latin typeface="Times New Roman" pitchFamily="18" charset="0"/>
              <a:cs typeface="Times New Roman" pitchFamily="18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11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203960"/>
          </a:xfrm>
        </p:spPr>
        <p:txBody>
          <a:bodyPr/>
          <a:lstStyle/>
          <a:p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ja-JP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kumimoji="1" lang="ja-JP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Nepal 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Philippines (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2014)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Myanmar (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2014)</a:t>
            </a:r>
          </a:p>
          <a:p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(người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tỵ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Syrian 2013)</a:t>
            </a:r>
            <a:endParaRPr lang="en-US" altLang="ja-JP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2011)</a:t>
            </a:r>
          </a:p>
          <a:p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2008)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Brazil (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2010)</a:t>
            </a:r>
            <a:endParaRPr lang="en-US" altLang="ja-JP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kumimoji="1" lang="en-US" altLang="ja-JP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3200" y="707571"/>
            <a:ext cx="8940800" cy="527344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người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kumimoji="1" lang="en-US" altLang="ja-JP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endParaRPr lang="en-US" altLang="ja-JP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ja-JP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người</a:t>
            </a:r>
            <a:endParaRPr kumimoji="1" lang="en-US" altLang="ja-JP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altLang="ja-JP" b="1" dirty="0" smtClean="0">
              <a:solidFill>
                <a:srgbClr val="FF00FF"/>
              </a:solidFill>
            </a:endParaRPr>
          </a:p>
          <a:p>
            <a:pPr marL="0" indent="0" algn="ctr">
              <a:buNone/>
            </a:pPr>
            <a:r>
              <a:rPr lang="en-US" altLang="ja-JP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TRE FOR ALL</a:t>
            </a:r>
            <a:endParaRPr lang="en-US" altLang="ja-JP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  <a:hlinkClick r:id="rId2"/>
              </a:rPr>
              <a:t>www.treforall.com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  <a:hlinkClick r:id="rId3"/>
              </a:rPr>
              <a:t>www.tre-hsa.org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2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Cám</a:t>
            </a:r>
            <a:r>
              <a:rPr lang="en-US" dirty="0" smtClean="0"/>
              <a:t> </a:t>
            </a:r>
            <a:r>
              <a:rPr lang="en-US" dirty="0" err="1" smtClean="0"/>
              <a:t>ơn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lắng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7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792" y="131564"/>
            <a:ext cx="8652368" cy="160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8510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</a:p>
          <a:p>
            <a:pPr>
              <a:lnSpc>
                <a:spcPct val="150000"/>
              </a:lnSpc>
            </a:pP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nhức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3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3360"/>
            <a:ext cx="8229600" cy="1021080"/>
          </a:xfrm>
        </p:spPr>
        <p:txBody>
          <a:bodyPr/>
          <a:lstStyle/>
          <a:p>
            <a:r>
              <a:rPr kumimoji="1"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kumimoji="1" lang="ja-JP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87285" y="2485570"/>
            <a:ext cx="2104571" cy="31931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551713" y="2485570"/>
            <a:ext cx="1886857" cy="31931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27760" y="1844040"/>
            <a:ext cx="3069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20119" y="1870836"/>
            <a:ext cx="291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0520" y="527594"/>
            <a:ext cx="8458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ja-JP" dirty="0" smtClean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kumimoji="1" lang="en-US" altLang="ja-JP" sz="2800" dirty="0" smtClean="0"/>
          </a:p>
          <a:p>
            <a:pPr marL="0" indent="0" algn="ctr">
              <a:lnSpc>
                <a:spcPct val="130000"/>
              </a:lnSpc>
              <a:buNone/>
            </a:pPr>
            <a:r>
              <a:rPr kumimoji="1"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TRE® </a:t>
            </a:r>
            <a:r>
              <a:rPr kumimoji="1"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1687"/>
            <a:ext cx="8229600" cy="1600200"/>
          </a:xfrm>
        </p:spPr>
        <p:txBody>
          <a:bodyPr/>
          <a:lstStyle/>
          <a:p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TRE® </a:t>
            </a:r>
            <a:r>
              <a:rPr kumimoji="1"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1" lang="en-US" altLang="ja-JP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1" lang="ja-JP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3112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endParaRPr lang="en-US" altLang="ja-JP" sz="3200" dirty="0"/>
          </a:p>
          <a:p>
            <a:pPr marL="0" indent="0" algn="just">
              <a:lnSpc>
                <a:spcPct val="130000"/>
              </a:lnSpc>
              <a:buNone/>
            </a:pPr>
            <a:r>
              <a:rPr kumimoji="1"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nhức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ja-JP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1" lang="ja-JP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smtClean="0">
                <a:hlinkClick r:id="rId2" action="ppaction://hlinkfile"/>
              </a:rPr>
              <a:t>MVI_1583.MOV</a:t>
            </a:r>
            <a:endParaRPr lang="en-US" dirty="0" smtClean="0"/>
          </a:p>
          <a:p>
            <a:r>
              <a:rPr lang="en-US" dirty="0" smtClean="0"/>
              <a:t>Video </a:t>
            </a:r>
            <a:r>
              <a:rPr lang="en-US" dirty="0" smtClean="0">
                <a:hlinkClick r:id="rId3" action="ppaction://hlinkfile"/>
              </a:rPr>
              <a:t>MVI_1607.MOV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89" y="0"/>
            <a:ext cx="6781800" cy="1086181"/>
          </a:xfrm>
        </p:spPr>
        <p:txBody>
          <a:bodyPr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TRE</a:t>
            </a:r>
            <a:r>
              <a:rPr lang="en-US" altLang="ja-JP" sz="2400" dirty="0" smtClean="0"/>
              <a:t>®</a:t>
            </a:r>
            <a:endParaRPr kumimoji="1" lang="ja-JP" altLang="en-US" dirty="0"/>
          </a:p>
        </p:txBody>
      </p:sp>
      <p:pic>
        <p:nvPicPr>
          <p:cNvPr id="4" name="Content Placeholder 3" descr="G:\Photo of David Berce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75" r="-34375"/>
          <a:stretch>
            <a:fillRect/>
          </a:stretch>
        </p:blipFill>
        <p:spPr>
          <a:xfrm>
            <a:off x="-152400" y="1600200"/>
            <a:ext cx="2639544" cy="1564174"/>
          </a:xfrm>
        </p:spPr>
      </p:pic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965121" cy="365125"/>
          </a:xfrm>
        </p:spPr>
        <p:txBody>
          <a:bodyPr/>
          <a:lstStyle/>
          <a:p>
            <a:r>
              <a:rPr kumimoji="1" lang="en-US" altLang="ja-JP" dirty="0" smtClean="0"/>
              <a:t>© All contents are under copyrights of Dr. </a:t>
            </a:r>
            <a:r>
              <a:rPr kumimoji="1" lang="en-US" altLang="ja-JP" dirty="0" err="1" smtClean="0"/>
              <a:t>D.Berceli</a:t>
            </a:r>
            <a:r>
              <a:rPr kumimoji="1" lang="en-US" altLang="ja-JP" dirty="0" smtClean="0"/>
              <a:t> and TFA, 2016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7104" y="1142999"/>
            <a:ext cx="6519697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600" dirty="0" smtClean="0">
              <a:latin typeface="+mj-lt"/>
              <a:cs typeface="Calibri"/>
            </a:endParaRPr>
          </a:p>
          <a:p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Dr. David </a:t>
            </a:r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Berceli</a:t>
            </a:r>
            <a:endParaRPr kumimoji="1"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1" lang="en-US" altLang="ja-JP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 qua, David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con người’.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ọi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người ở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kumimoji="1"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endParaRPr kumimoji="1"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1600" dirty="0">
              <a:latin typeface="+mj-lt"/>
              <a:cs typeface="Calibri"/>
            </a:endParaRPr>
          </a:p>
          <a:p>
            <a:endParaRPr kumimoji="1" lang="en-US" altLang="ja-JP" sz="1600" u="sng" dirty="0">
              <a:latin typeface="+mj-lt"/>
              <a:cs typeface="Calibri"/>
            </a:endParaRPr>
          </a:p>
          <a:p>
            <a:endParaRPr lang="en-US" altLang="ja-JP" dirty="0" smtClean="0">
              <a:latin typeface="Calibri"/>
              <a:cs typeface="Calibri"/>
            </a:endParaRPr>
          </a:p>
          <a:p>
            <a:endParaRPr lang="en-US" altLang="ja-JP" dirty="0">
              <a:latin typeface="Calibri"/>
              <a:cs typeface="Calibri"/>
            </a:endParaRP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97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89" y="0"/>
            <a:ext cx="6781800" cy="1086181"/>
          </a:xfrm>
        </p:spPr>
        <p:txBody>
          <a:bodyPr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altLang="ja-JP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TRE®</a:t>
            </a:r>
            <a:endParaRPr lang="ja-JP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G:\Photo of David Berce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75" r="-34375"/>
          <a:stretch>
            <a:fillRect/>
          </a:stretch>
        </p:blipFill>
        <p:spPr>
          <a:xfrm>
            <a:off x="0" y="1600200"/>
            <a:ext cx="2639544" cy="1564174"/>
          </a:xfrm>
        </p:spPr>
      </p:pic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4965121" cy="365125"/>
          </a:xfrm>
        </p:spPr>
        <p:txBody>
          <a:bodyPr/>
          <a:lstStyle/>
          <a:p>
            <a:r>
              <a:rPr kumimoji="1" lang="en-US" altLang="ja-JP" dirty="0" smtClean="0"/>
              <a:t>© All contents are under copyrights of Dr. </a:t>
            </a:r>
            <a:r>
              <a:rPr kumimoji="1" lang="en-US" altLang="ja-JP" dirty="0" err="1" smtClean="0"/>
              <a:t>D.Berceli</a:t>
            </a:r>
            <a:r>
              <a:rPr kumimoji="1" lang="en-US" altLang="ja-JP" dirty="0" smtClean="0"/>
              <a:t> and TFA, 2016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4081" y="879297"/>
            <a:ext cx="6827520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600" dirty="0" smtClean="0">
              <a:latin typeface="+mj-lt"/>
              <a:cs typeface="Calibri"/>
            </a:endParaRPr>
          </a:p>
          <a:p>
            <a:endParaRPr lang="en-US" altLang="ja-JP" sz="1600" dirty="0">
              <a:latin typeface="+mj-lt"/>
              <a:cs typeface="Calibri"/>
            </a:endParaRPr>
          </a:p>
          <a:p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David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cựu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ở Iraq and Afghanistan )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ở Iraq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Afghanistan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Arizona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TRE®’s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cựu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400" dirty="0" err="1">
                <a:latin typeface="Times New Roman" pitchFamily="18" charset="0"/>
                <a:cs typeface="Times New Roman" pitchFamily="18" charset="0"/>
              </a:rPr>
              <a:t>www.treforall.org</a:t>
            </a:r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dirty="0" smtClean="0">
              <a:latin typeface="Calibri"/>
              <a:cs typeface="Calibri"/>
            </a:endParaRPr>
          </a:p>
          <a:p>
            <a:endParaRPr lang="en-US" altLang="ja-JP" dirty="0">
              <a:latin typeface="Calibri"/>
              <a:cs typeface="Calibri"/>
            </a:endParaRP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55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21451</TotalTime>
  <Words>1523</Words>
  <Application>Microsoft Macintosh PowerPoint</Application>
  <PresentationFormat>On-screen Show (4:3)</PresentationFormat>
  <Paragraphs>193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ＭＳ Ｐゴシック</vt:lpstr>
      <vt:lpstr>Times New Roman</vt:lpstr>
      <vt:lpstr>Office Theme</vt:lpstr>
      <vt:lpstr>TRE®   hỗ trợ nâng cao tính tự quyết của cá nhân và góp phần làm tăng khả năng chống chịu của cộng đồng     Người trình bày: Sae Kani và Brian Crosier Hà Nội, 3/10/2017</vt:lpstr>
      <vt:lpstr>PowerPoint Presentation</vt:lpstr>
      <vt:lpstr>Có khả năng chủ động đưa ra các lựa chọn để thay đổi cuộc sống của cá nhân </vt:lpstr>
      <vt:lpstr>Cách tiếp cận hai hướng song hành</vt:lpstr>
      <vt:lpstr>PowerPoint Presentation</vt:lpstr>
      <vt:lpstr>TRE® là gì?</vt:lpstr>
      <vt:lpstr>PowerPoint Presentation</vt:lpstr>
      <vt:lpstr>Người sáng lập TRE®</vt:lpstr>
      <vt:lpstr>Người sáng lập TRE®</vt:lpstr>
      <vt:lpstr>TRE® không phải là một can thiệp tâm lý học </vt:lpstr>
      <vt:lpstr>Các biểu hiện điển hình khi bị căng thẳng, chấn thương về tâm lý (PTS)</vt:lpstr>
      <vt:lpstr>Sự khác biệt giữa căng thẳng và chấn thương về tâm lý</vt:lpstr>
      <vt:lpstr>    Rối loạn chức năng sau khi bị căng thẳng, chấn thương về tâm lý     </vt:lpstr>
      <vt:lpstr>Tại sao TRE® có mối liên quan đến các hoạt động nhân đạo?</vt:lpstr>
      <vt:lpstr>Giảm nhẹ rủi ro thiên tai và  tăng khả năng chống chịu </vt:lpstr>
      <vt:lpstr>Tại sao TRE® khác với các biện pháp thông thường khác? </vt:lpstr>
      <vt:lpstr>Tại sao TRE® khác với các biện pháp thông thường khác? </vt:lpstr>
      <vt:lpstr>PowerPoint Presentation</vt:lpstr>
      <vt:lpstr>Tác động của việc bị căng thẳng thường xuyên và chấn thương về tâm lý đối với một quốc gia </vt:lpstr>
      <vt:lpstr>PowerPoint Presentation</vt:lpstr>
      <vt:lpstr>Ở các nước khác?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Sae Kani</dc:creator>
  <cp:lastModifiedBy>Microsoft Office User</cp:lastModifiedBy>
  <cp:revision>164</cp:revision>
  <dcterms:created xsi:type="dcterms:W3CDTF">2017-08-23T01:57:07Z</dcterms:created>
  <dcterms:modified xsi:type="dcterms:W3CDTF">2017-10-11T04:07:55Z</dcterms:modified>
</cp:coreProperties>
</file>